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4"/>
  </p:sldMasterIdLst>
  <p:notesMasterIdLst>
    <p:notesMasterId r:id="rId37"/>
  </p:notesMasterIdLst>
  <p:sldIdLst>
    <p:sldId id="1864" r:id="rId5"/>
    <p:sldId id="1891" r:id="rId6"/>
    <p:sldId id="1846" r:id="rId7"/>
    <p:sldId id="1845" r:id="rId8"/>
    <p:sldId id="1868" r:id="rId9"/>
    <p:sldId id="1869" r:id="rId10"/>
    <p:sldId id="1848" r:id="rId11"/>
    <p:sldId id="1871" r:id="rId12"/>
    <p:sldId id="1872" r:id="rId13"/>
    <p:sldId id="1849" r:id="rId14"/>
    <p:sldId id="1858" r:id="rId15"/>
    <p:sldId id="1876" r:id="rId16"/>
    <p:sldId id="1877" r:id="rId17"/>
    <p:sldId id="1878" r:id="rId18"/>
    <p:sldId id="1874" r:id="rId19"/>
    <p:sldId id="1879" r:id="rId20"/>
    <p:sldId id="1880" r:id="rId21"/>
    <p:sldId id="1881" r:id="rId22"/>
    <p:sldId id="1873" r:id="rId23"/>
    <p:sldId id="1865" r:id="rId24"/>
    <p:sldId id="1882" r:id="rId25"/>
    <p:sldId id="1883" r:id="rId26"/>
    <p:sldId id="1884" r:id="rId27"/>
    <p:sldId id="1885" r:id="rId28"/>
    <p:sldId id="1886" r:id="rId29"/>
    <p:sldId id="1887" r:id="rId30"/>
    <p:sldId id="1888" r:id="rId31"/>
    <p:sldId id="1889" r:id="rId32"/>
    <p:sldId id="1890" r:id="rId33"/>
    <p:sldId id="1892" r:id="rId34"/>
    <p:sldId id="1870" r:id="rId35"/>
    <p:sldId id="1875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25"/>
    <a:srgbClr val="FE4387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4724" autoAdjust="0"/>
  </p:normalViewPr>
  <p:slideViewPr>
    <p:cSldViewPr snapToGrid="0">
      <p:cViewPr varScale="1">
        <p:scale>
          <a:sx n="100" d="100"/>
          <a:sy n="100" d="100"/>
        </p:scale>
        <p:origin x="1122" y="96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Общеобразовательные</a:t>
            </a:r>
            <a:r>
              <a:rPr lang="ru-RU" b="1" baseline="0" dirty="0"/>
              <a:t> организации</a:t>
            </a:r>
            <a:endParaRPr lang="ru-RU" b="1" dirty="0"/>
          </a:p>
        </c:rich>
      </c:tx>
      <c:layout>
        <c:manualLayout>
          <c:xMode val="edge"/>
          <c:yMode val="edge"/>
          <c:x val="0.19176336746302616"/>
          <c:y val="1.1565468062233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358705161854769E-2"/>
          <c:y val="5.0925925925925923E-2"/>
          <c:w val="0.8901968503937007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Лист1!$D$4</c:f>
              <c:numCache>
                <c:formatCode>General</c:formatCode>
                <c:ptCount val="1"/>
                <c:pt idx="0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F-4116-88CF-E3EC979341D8}"/>
            </c:ext>
          </c:extLst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Лист1!$D$5</c:f>
              <c:numCache>
                <c:formatCode>General</c:formatCode>
                <c:ptCount val="1"/>
                <c:pt idx="0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F-4116-88CF-E3EC979341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4541856"/>
        <c:axId val="494546776"/>
      </c:barChart>
      <c:catAx>
        <c:axId val="494541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4546776"/>
        <c:crosses val="autoZero"/>
        <c:auto val="1"/>
        <c:lblAlgn val="ctr"/>
        <c:lblOffset val="100"/>
        <c:noMultiLvlLbl val="0"/>
      </c:catAx>
      <c:valAx>
        <c:axId val="494546776"/>
        <c:scaling>
          <c:orientation val="minMax"/>
          <c:max val="600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54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B0F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ЧОУ,</a:t>
            </a:r>
            <a:r>
              <a:rPr lang="ru-RU" b="1" baseline="0" dirty="0"/>
              <a:t> ГБОУ, ФГКОУ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Лист1!$M$4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DC-400B-B8EC-8406B75C511D}"/>
            </c:ext>
          </c:extLst>
        </c:ser>
        <c:ser>
          <c:idx val="1"/>
          <c:order val="1"/>
          <c:tx>
            <c:strRef>
              <c:f>Лист1!$L$5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Лист1!$M$5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DC-400B-B8EC-8406B75C51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1872592"/>
        <c:axId val="521869968"/>
      </c:barChart>
      <c:catAx>
        <c:axId val="521872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1869968"/>
        <c:crosses val="autoZero"/>
        <c:auto val="1"/>
        <c:lblAlgn val="ctr"/>
        <c:lblOffset val="100"/>
        <c:noMultiLvlLbl val="0"/>
      </c:catAx>
      <c:valAx>
        <c:axId val="521869968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187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B0F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МБОУ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Лист1!$S$4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Лист1!$T$4</c:f>
              <c:numCache>
                <c:formatCode>General</c:formatCode>
                <c:ptCount val="1"/>
                <c:pt idx="0">
                  <c:v>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D-40E4-ACA8-0B3321CC7AA6}"/>
            </c:ext>
          </c:extLst>
        </c:ser>
        <c:ser>
          <c:idx val="1"/>
          <c:order val="1"/>
          <c:tx>
            <c:strRef>
              <c:f>Лист1!$S$5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Лист1!$T$5</c:f>
              <c:numCache>
                <c:formatCode>General</c:formatCode>
                <c:ptCount val="1"/>
                <c:pt idx="0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D-40E4-ACA8-0B3321CC7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8545032"/>
        <c:axId val="428545360"/>
      </c:barChart>
      <c:catAx>
        <c:axId val="428545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8545360"/>
        <c:crosses val="autoZero"/>
        <c:auto val="1"/>
        <c:lblAlgn val="ctr"/>
        <c:lblOffset val="100"/>
        <c:noMultiLvlLbl val="0"/>
      </c:catAx>
      <c:valAx>
        <c:axId val="42854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54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B0F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</cdr:x>
      <cdr:y>0</cdr:y>
    </cdr:from>
    <cdr:to>
      <cdr:x>1</cdr:x>
      <cdr:y>0.38098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7BEE0C13-262A-4E64-5A07-AA4BBF2D7B04}"/>
            </a:ext>
          </a:extLst>
        </cdr:cNvPr>
        <cdr:cNvSpPr txBox="1"/>
      </cdr:nvSpPr>
      <cdr:spPr>
        <a:xfrm xmlns:a="http://schemas.openxmlformats.org/drawingml/2006/main">
          <a:off x="3314699" y="-3539073"/>
          <a:ext cx="125730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262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+23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F0125-FA0F-C4E1-41B6-0C32E4553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A25F1E-7397-62A4-7389-2E16DC5D49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DF3600-B20C-B353-1D77-F0F884C77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56CB3-6895-F8F1-4EEC-551E89D5E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9099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F7C6A-A138-8329-4C80-C97FF6989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082D1E-F1AA-40A1-4C2F-D66C5EA144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028AE3-33BD-C6E4-A375-0B2B0088D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B8AE0-167E-C2FB-3C42-9C8E44DA7F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3996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95382-02EC-C93F-0D71-C1EA9EB9A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851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5FD47-1045-EB38-73CA-199796CDB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5652F0-8B5F-8323-E286-CC6B4444DC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20C616-B66E-EC70-AAB5-2224BC951A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5DCBC-7F2B-8227-3204-D24B809617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9044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7B980-FCBB-EF1A-A111-F56EC992F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D4BE60-629E-9B93-B703-1982649E39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5285DB-12AE-F2CE-5ADB-9BBA22AD4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E711D-6369-BDED-6630-2777BB7A49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199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02BA7-B560-C6E5-46CD-3CC91B95D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624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0736A-0979-B70F-7C31-C4FD29655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CDB074D-73C3-8C3D-C74E-11B0373DE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23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46B71A-6B98-86F8-BEBF-8F2BD80F4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953262C-E247-50AA-A252-91DE8DEF0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93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326ECF-C9B0-F6C7-D179-793FB2CC6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2AE749B-AB18-386E-3739-3C9B178F2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25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AA502FA-B1EC-2492-009C-CBB913D5D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7DB05D1-E7CF-2615-F7DB-8125335FE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5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DACDC-0013-CC43-6025-215D8D350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5D6C86-7EE0-4F92-2237-90B363B996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F7FA67-1B01-6C0E-EB22-FAC9127F2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DEB6B-6B73-8F07-666F-BEE132792A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195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F7C6A-A138-8329-4C80-C97FF6989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082D1E-F1AA-40A1-4C2F-D66C5EA144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028AE3-33BD-C6E4-A375-0B2B0088D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B8AE0-167E-C2FB-3C42-9C8E44DA7F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99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6AC39-65B9-8D5F-312B-ACFC26DD68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648C31-A33C-A6E7-93EF-361C86C46A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4D4371-B899-E183-7ECE-1C255B0F0A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26DA3-9A2E-A43F-BE36-B2D638809D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5627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3D986-75ED-C7A2-1F43-6CCDDA037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A4D9CE-1811-EAFE-6CFE-A5357C40EA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06AB4-2A07-2FA3-9CC7-67443E13BC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C2FD8-22EB-6679-B11A-E518F0CA90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22E3A-C7AA-3AA6-C07A-2F74ADF95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8C7160-1856-BB32-4E5F-2AB65EFD14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6C51E9-DD75-3147-B1E8-D56AD4F0BB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2A279-9A8E-26B8-DD39-5C50102D7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293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5D54F-2485-FD2B-8A86-0D94FFA43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77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37BCC-2691-AB4C-7D31-1C425CEEB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7EF680-BD98-E853-9E67-34F169CFAE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F372DE-F1FD-4DE1-F8FB-12A983C94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3D47D-4BE5-1CA8-9272-57F09CC441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55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CF5191-0569-4DC4-91C0-32BE2B3AB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1998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5" descr="Red, blue grey white pattern background">
            <a:extLst>
              <a:ext uri="{FF2B5EF4-FFF2-40B4-BE49-F238E27FC236}">
                <a16:creationId xmlns:a16="http://schemas.microsoft.com/office/drawing/2014/main" id="{906BF34F-6945-4E11-BAEC-F66F7254C4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6" descr="Red, blue grey white pattern background">
            <a:extLst>
              <a:ext uri="{FF2B5EF4-FFF2-40B4-BE49-F238E27FC236}">
                <a16:creationId xmlns:a16="http://schemas.microsoft.com/office/drawing/2014/main" id="{BC85C715-EF0D-4E33-AC89-C35DD2596E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340929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5" descr="Red, blue grey white pattern background">
            <a:extLst>
              <a:ext uri="{FF2B5EF4-FFF2-40B4-BE49-F238E27FC236}">
                <a16:creationId xmlns:a16="http://schemas.microsoft.com/office/drawing/2014/main" id="{8FD53BA4-73D2-4CCA-8580-11F422152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6" descr="White Striped background">
            <a:extLst>
              <a:ext uri="{FF2B5EF4-FFF2-40B4-BE49-F238E27FC236}">
                <a16:creationId xmlns:a16="http://schemas.microsoft.com/office/drawing/2014/main" id="{3917D528-010E-4303-97BF-F7F67BC66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5" descr="Red, blue grey white pattern background">
            <a:extLst>
              <a:ext uri="{FF2B5EF4-FFF2-40B4-BE49-F238E27FC236}">
                <a16:creationId xmlns:a16="http://schemas.microsoft.com/office/drawing/2014/main" id="{CD2D4C14-919B-45F8-8FB9-55AAC8A8FC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6" descr="Red, blue grey white pattern background">
            <a:extLst>
              <a:ext uri="{FF2B5EF4-FFF2-40B4-BE49-F238E27FC236}">
                <a16:creationId xmlns:a16="http://schemas.microsoft.com/office/drawing/2014/main" id="{3A82D859-AED3-485F-A04E-40320B1043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8" descr="Red, blue grey white pattern background">
            <a:extLst>
              <a:ext uri="{FF2B5EF4-FFF2-40B4-BE49-F238E27FC236}">
                <a16:creationId xmlns:a16="http://schemas.microsoft.com/office/drawing/2014/main" id="{EFDBB6A3-9760-4B41-9E31-6D5DD396E1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1" name="Picture Placeholder 5" descr="Red, blue grey white pattern background">
            <a:extLst>
              <a:ext uri="{FF2B5EF4-FFF2-40B4-BE49-F238E27FC236}">
                <a16:creationId xmlns:a16="http://schemas.microsoft.com/office/drawing/2014/main" id="{1014381E-E235-4624-9267-69EEEE9826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6" descr="Red, blue grey white pattern background">
            <a:extLst>
              <a:ext uri="{FF2B5EF4-FFF2-40B4-BE49-F238E27FC236}">
                <a16:creationId xmlns:a16="http://schemas.microsoft.com/office/drawing/2014/main" id="{6696C96D-182E-490E-A117-B60FF18536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6" descr="Picture placeholder ">
            <a:extLst>
              <a:ext uri="{FF2B5EF4-FFF2-40B4-BE49-F238E27FC236}">
                <a16:creationId xmlns:a16="http://schemas.microsoft.com/office/drawing/2014/main" id="{21F9B252-B7D4-4DA8-92E8-8A98BFEF4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4100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703" r:id="rId9"/>
    <p:sldLayoutId id="2147483690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9650" y="1800226"/>
            <a:ext cx="7181850" cy="2609850"/>
          </a:xfrm>
          <a:effectLst/>
        </p:spPr>
        <p:txBody>
          <a:bodyPr anchor="ctr">
            <a:noAutofit/>
          </a:bodyPr>
          <a:lstStyle/>
          <a:p>
            <a:r>
              <a:rPr lang="ru-RU" altLang="en-US" sz="2800" dirty="0"/>
              <a:t>Проведение всероссийских проверочных работ </a:t>
            </a:r>
            <a:br>
              <a:rPr lang="ru-RU" altLang="en-US" sz="2800" dirty="0"/>
            </a:br>
            <a:r>
              <a:rPr lang="ru-RU" altLang="en-US" sz="2800" dirty="0"/>
              <a:t>в общеобразовательных организациях Чеченской Республики в 2024 году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040" y="289241"/>
            <a:ext cx="7117080" cy="1189037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Проведение ВПР в 4-8 и 11 классах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59681" y="1921329"/>
            <a:ext cx="6949439" cy="405384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sz="2400" b="1" i="0" u="none" strike="noStrike" baseline="0" dirty="0">
                <a:latin typeface="Calibri" panose="020F0502020204030204" pitchFamily="34" charset="0"/>
              </a:rPr>
              <a:t>Письмо Рособрнадзора от 04.12.2023 № 02-422: </a:t>
            </a:r>
          </a:p>
          <a:p>
            <a:pPr algn="l"/>
            <a:endParaRPr lang="ru-RU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b="0" i="0" u="none" strike="noStrike" baseline="0" dirty="0">
                <a:latin typeface="Calibri" panose="020F0502020204030204" pitchFamily="34" charset="0"/>
              </a:rPr>
              <a:t>В 2024 году ВПР по учебным предметам в 4-8 и 11 классах проводятся по образцам и описаниям контрольных измерительных материалов 2023 года </a:t>
            </a:r>
          </a:p>
          <a:p>
            <a:r>
              <a:rPr lang="ru-RU" sz="2400" b="0" i="0" u="none" strike="noStrike" baseline="0" dirty="0">
                <a:latin typeface="Calibri" panose="020F0502020204030204" pitchFamily="34" charset="0"/>
              </a:rPr>
              <a:t>(сайт ФГБУ «ФИОКО» </a:t>
            </a:r>
            <a:r>
              <a:rPr lang="ru-RU" sz="2400" b="0" i="0" u="none" strike="noStrike" baseline="0" dirty="0">
                <a:solidFill>
                  <a:srgbClr val="0000FF"/>
                </a:solidFill>
                <a:latin typeface="Calibri" panose="020F0502020204030204" pitchFamily="34" charset="0"/>
              </a:rPr>
              <a:t>https://fioco.ru/obraztsi_i_opisaniya_vpr_2023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5E1D-F4AD-41A7-B948-E2D246CCFE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1601" y="731519"/>
            <a:ext cx="10271760" cy="5775961"/>
          </a:xfrm>
        </p:spPr>
        <p:txBody>
          <a:bodyPr vert="horz" wrap="square" lIns="0" tIns="0" rIns="0" bIns="0" rtlCol="0" anchor="t">
            <a:noAutofit/>
          </a:bodyPr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Доступ к скачиванию материалов проверочных работ в ЛК ОО ФИС ОКО открывается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не позднее 14.00 за два рабочих дня до проведения работы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Архивы с материалами проверочных работ будут доступны </a:t>
            </a: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в течение трех рабочих дней после дня проведения.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Ответственному организатору ОО рекомендуется скачать архивы с материалами ВПР и хранить в течение времени, установленного ОО самостоятельно.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федеральным организатором материалов ВПР по истечении периода проведения ВПР не предусмотрено.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3FF1A-4ADD-DA78-12F7-123175F05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EDADBF-7ED0-9D78-E455-17DBB94E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7" y="118864"/>
            <a:ext cx="11650436" cy="430887"/>
          </a:xfrm>
        </p:spPr>
        <p:txBody>
          <a:bodyPr/>
          <a:lstStyle/>
          <a:p>
            <a:r>
              <a:rPr lang="ru-RU" sz="2800" dirty="0"/>
              <a:t>Сроки проведения ВПР в 4-8 и 11 классах</a:t>
            </a:r>
            <a:endParaRPr lang="en-US" sz="28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9819F2C-4CBE-F9B3-2497-9C2CC5B54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33372"/>
              </p:ext>
            </p:extLst>
          </p:nvPr>
        </p:nvGraphicFramePr>
        <p:xfrm>
          <a:off x="267244" y="1068735"/>
          <a:ext cx="11745686" cy="489010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453596">
                  <a:extLst>
                    <a:ext uri="{9D8B030D-6E8A-4147-A177-3AD203B41FA5}">
                      <a16:colId xmlns:a16="http://schemas.microsoft.com/office/drawing/2014/main" val="2419758781"/>
                    </a:ext>
                  </a:extLst>
                </a:gridCol>
                <a:gridCol w="5292090">
                  <a:extLst>
                    <a:ext uri="{9D8B030D-6E8A-4147-A177-3AD203B41FA5}">
                      <a16:colId xmlns:a16="http://schemas.microsoft.com/office/drawing/2014/main" val="3199076955"/>
                    </a:ext>
                  </a:extLst>
                </a:gridCol>
              </a:tblGrid>
              <a:tr h="381036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bg1"/>
                          </a:solidFill>
                        </a:rPr>
                        <a:t>В 4-8 классах (в штатном режиме)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19.03.2024 – 17.05.2024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84423"/>
                  </a:ext>
                </a:extLst>
              </a:tr>
              <a:tr h="6668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 традиционной форме в 6-8 классах по предметам на основе случайного выбора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731542"/>
                  </a:ext>
                </a:extLst>
              </a:tr>
              <a:tr h="79396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С контролем объективности результатов в 4-6 классах по предметам «Русский язык» и «Математика»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19.03.2024 – 20.04.2024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163"/>
                  </a:ext>
                </a:extLst>
              </a:tr>
              <a:tr h="3810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 5-8 классах (в компьютерной форме)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04.04.2024 – 17.04.2024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65859"/>
                  </a:ext>
                </a:extLst>
              </a:tr>
              <a:tr h="6668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Резервный день для выполнения работ в компьютерной форме в 5-8 классах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18.04.2024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980668"/>
                  </a:ext>
                </a:extLst>
              </a:tr>
              <a:tr h="3810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ВПР в 11 классах (в режиме апробации)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01.03.2024 – 22.03.2024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355334"/>
                  </a:ext>
                </a:extLst>
              </a:tr>
              <a:tr h="95259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Единая проверочная работа по социально-гуманитарным предметам с контролем объективности результатов в компьютерной форме в 11 классах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11.03.2024 – 16.03.2024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619617"/>
                  </a:ext>
                </a:extLst>
              </a:tr>
              <a:tr h="6668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Резервный день для выполнения единой проверочной работы в 11 классах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18.03.2024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69125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DD348D-FE8D-06C8-6ED4-577211C0BC0A}"/>
              </a:ext>
            </a:extLst>
          </p:cNvPr>
          <p:cNvSpPr txBox="1"/>
          <p:nvPr/>
        </p:nvSpPr>
        <p:spPr>
          <a:xfrm>
            <a:off x="783772" y="668625"/>
            <a:ext cx="1140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План-график проведения и порядок проведения ВПР в  2024 году размещены в ЛК ФИС ОКО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ЛК </a:t>
            </a:r>
            <a:r>
              <a:rPr lang="ru-RU" sz="1800" b="0" i="0" u="none" strike="noStrike" baseline="0" dirty="0">
                <a:latin typeface="Calibri" panose="020F0502020204030204" pitchFamily="34" charset="0"/>
              </a:rPr>
              <a:t>ФИС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6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F335B-0F72-16FD-D286-19D3DF557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9F7CA0-A979-B089-96E4-0FD3A800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380684"/>
            <a:ext cx="11338560" cy="646332"/>
          </a:xfrm>
        </p:spPr>
        <p:txBody>
          <a:bodyPr/>
          <a:lstStyle/>
          <a:p>
            <a:r>
              <a:rPr lang="ru-RU" dirty="0"/>
              <a:t>Проведение ВПР в компьютерной форме 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7E82445-F08D-EFAC-868E-E7A3BA552D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7240" y="1027016"/>
            <a:ext cx="10667999" cy="1789663"/>
          </a:xfrm>
        </p:spPr>
        <p:txBody>
          <a:bodyPr/>
          <a:lstStyle/>
          <a:p>
            <a:pPr algn="l"/>
            <a:endParaRPr lang="ru-RU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1" i="0" u="none" strike="noStrike" baseline="0" dirty="0">
                <a:latin typeface="Calibri" panose="020F0502020204030204" pitchFamily="34" charset="0"/>
              </a:rPr>
              <a:t>Предоставляется альтернативная возможность выполнения участниками работ в компьютерной форме: </a:t>
            </a:r>
            <a:endParaRPr lang="ru-RU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latin typeface="Calibri" panose="020F0502020204030204" pitchFamily="34" charset="0"/>
              </a:rPr>
              <a:t>в 5 классах по предметам «История», «Биология»;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latin typeface="Calibri" panose="020F0502020204030204" pitchFamily="34" charset="0"/>
              </a:rPr>
              <a:t>в 6, 7, 8 классах по предметам «История», «Биология», «География», «Обществознание». </a:t>
            </a:r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E661427-8466-634E-2C71-A3A7D07AEBAD}"/>
              </a:ext>
            </a:extLst>
          </p:cNvPr>
          <p:cNvSpPr/>
          <p:nvPr/>
        </p:nvSpPr>
        <p:spPr>
          <a:xfrm>
            <a:off x="746761" y="2826715"/>
            <a:ext cx="10866119" cy="24719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В ОО с большим количеством участников возможно проведение ВПР в компьютерной форме в </a:t>
            </a:r>
            <a:r>
              <a:rPr lang="ru-RU" sz="2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несколько сессий в рамках выбранной даты 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или в течение нескольких дней (</a:t>
            </a:r>
            <a:r>
              <a:rPr lang="ru-RU" sz="2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не более пяти дней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) периода проведения ВПР в компьютерной форме, установленного планом-графиком проведения ВПР.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6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DBDED-39FA-1971-10F9-DDA330433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77A957-F682-5199-8161-38423EBD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7" y="160055"/>
            <a:ext cx="11650436" cy="615553"/>
          </a:xfrm>
        </p:spPr>
        <p:txBody>
          <a:bodyPr/>
          <a:lstStyle/>
          <a:p>
            <a:r>
              <a:rPr lang="ru-RU" dirty="0"/>
              <a:t>ВПР основные этапы проведения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96C015A-CFCF-7039-EE5E-8D1724E9B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4979" y="966541"/>
            <a:ext cx="2966901" cy="1136579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altLang="en-US" dirty="0"/>
          </a:p>
          <a:p>
            <a:pPr algn="l"/>
            <a:endParaRPr lang="ru-RU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В традиционной форме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3BC61F7-9614-0059-7B43-25536D6C259A}"/>
              </a:ext>
            </a:extLst>
          </p:cNvPr>
          <p:cNvSpPr txBox="1">
            <a:spLocks/>
          </p:cNvSpPr>
          <p:nvPr/>
        </p:nvSpPr>
        <p:spPr>
          <a:xfrm>
            <a:off x="3779520" y="775609"/>
            <a:ext cx="8099516" cy="280579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b="0" i="0" u="none" strike="noStrike" baseline="0" dirty="0">
              <a:solidFill>
                <a:srgbClr val="000000"/>
              </a:solidFill>
            </a:endParaRPr>
          </a:p>
          <a:p>
            <a:endParaRPr lang="ru-RU" sz="1200" b="0" i="0" u="none" strike="noStrike" baseline="0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Скачивание архивов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с материалами по предмету в ЛК ФИС ОКО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Печать 2-х вариантов проверочных работ в равном количестве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в формате .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pdf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для каждого участника по количеству участников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Выполнение проверочной работы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Передача проверочных работ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с ответами участников по окончании работы из каждой аудитории </a:t>
            </a: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ответственному организатору ОО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Скачивание критериев оценивания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по предмету в ЛК ФИС ОКО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Проверка работ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Заполнение формы сбора результатов и загрузка в ЛК ФИС ОКО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BE4E1AAC-2FBC-6DB8-3BA5-0E971359716A}"/>
              </a:ext>
            </a:extLst>
          </p:cNvPr>
          <p:cNvSpPr txBox="1">
            <a:spLocks/>
          </p:cNvSpPr>
          <p:nvPr/>
        </p:nvSpPr>
        <p:spPr>
          <a:xfrm>
            <a:off x="644979" y="4521871"/>
            <a:ext cx="2814501" cy="1136579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/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auto"/>
            <a:r>
              <a:rPr lang="ru-RU" b="1" dirty="0">
                <a:solidFill>
                  <a:srgbClr val="006FC0"/>
                </a:solidFill>
                <a:latin typeface="Calibri" panose="020F0502020204030204" pitchFamily="34" charset="0"/>
              </a:rPr>
              <a:t>В компьютерной форме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endParaRPr lang="ru-R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3641E6C-2DF2-B122-A428-58E854B28D83}"/>
              </a:ext>
            </a:extLst>
          </p:cNvPr>
          <p:cNvSpPr txBox="1">
            <a:spLocks/>
          </p:cNvSpPr>
          <p:nvPr/>
        </p:nvSpPr>
        <p:spPr>
          <a:xfrm>
            <a:off x="3779520" y="4023360"/>
            <a:ext cx="8099516" cy="163509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 b="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Получение реквизитов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доступа к работе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Выдача реквизитов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участникам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Выполнение проверочной работы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Заполнение электронных протоколов и загрузка в ЛК ФИС ОКО </a:t>
            </a:r>
            <a:endParaRPr lang="ru-RU" sz="1800" b="0" i="0" u="none" strike="noStrike" baseline="0" dirty="0">
              <a:solidFill>
                <a:srgbClr val="006FC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Проверка работ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(дистанционно) 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970BC73-1198-7693-3F04-32AB1DCF42B3}"/>
              </a:ext>
            </a:extLst>
          </p:cNvPr>
          <p:cNvCxnSpPr/>
          <p:nvPr/>
        </p:nvCxnSpPr>
        <p:spPr>
          <a:xfrm>
            <a:off x="644979" y="4023360"/>
            <a:ext cx="112340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35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3FDDB-C9DA-5825-7091-6A22B1F44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>
            <a:extLst>
              <a:ext uri="{FF2B5EF4-FFF2-40B4-BE49-F238E27FC236}">
                <a16:creationId xmlns:a16="http://schemas.microsoft.com/office/drawing/2014/main" id="{3AE009BD-DE18-4040-3B4E-0D00A7208D96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297180" y="3627120"/>
            <a:ext cx="11597640" cy="228600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l"/>
            <a:endParaRPr lang="ru-RU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ru-RU" sz="8000" b="0" i="0" u="none" strike="noStrike" baseline="0" dirty="0">
                <a:latin typeface="Calibri" panose="020F0502020204030204" pitchFamily="34" charset="0"/>
              </a:rPr>
              <a:t>Контроль объективности обеспечивается путем присутствия независимых наблюдателей в аудиториях. </a:t>
            </a:r>
            <a:endParaRPr lang="ru-RU" sz="8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ru-RU" sz="8000" b="0" i="0" u="none" strike="noStrike" baseline="0" dirty="0">
                <a:latin typeface="Calibri" panose="020F0502020204030204" pitchFamily="34" charset="0"/>
              </a:rPr>
              <a:t>Работы участников проверяются независимыми экспертами. </a:t>
            </a:r>
            <a:endParaRPr lang="ru-RU" sz="8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533400">
              <a:tabLst>
                <a:tab pos="533400" algn="l"/>
              </a:tabLst>
            </a:pPr>
            <a:r>
              <a:rPr lang="ru-RU" sz="8000" b="0" i="0" u="none" strike="noStrike" baseline="0" dirty="0">
                <a:latin typeface="Calibri" panose="020F0502020204030204" pitchFamily="34" charset="0"/>
              </a:rPr>
              <a:t>         Независимые наблюдатели и независимые эксперты определяются ОИВ. </a:t>
            </a:r>
            <a:endParaRPr lang="ru-RU" sz="8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indent="-533400" algn="l">
              <a:buFont typeface="Wingdings" panose="05000000000000000000" pitchFamily="2" charset="2"/>
              <a:buChar char="Ø"/>
            </a:pPr>
            <a:r>
              <a:rPr lang="ru-RU" sz="8000" b="0" i="0" u="none" strike="noStrike" baseline="0" dirty="0">
                <a:latin typeface="Calibri" panose="020F0502020204030204" pitchFamily="34" charset="0"/>
              </a:rPr>
              <a:t>Для проверки заданий единой поверочной работы по социально-гуманитарным предметам в 11 классах эксперты получат доступ к системе удаленной проверки заданий «Эксперт». </a:t>
            </a:r>
          </a:p>
          <a:p>
            <a:endParaRPr lang="ru-RU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C63810C-AC18-67A3-C843-B603EB7AC170}"/>
              </a:ext>
            </a:extLst>
          </p:cNvPr>
          <p:cNvSpPr/>
          <p:nvPr/>
        </p:nvSpPr>
        <p:spPr>
          <a:xfrm>
            <a:off x="411480" y="769620"/>
            <a:ext cx="5059680" cy="27573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4-6 классы 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– по предметам «Русский язык» и «Математика». </a:t>
            </a:r>
          </a:p>
          <a:p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По остальным предметам ВПР в 4-6 классах в ОО, включенных в выборку, проводятся в штатном режиме.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656CBB5-EB89-2097-9CB2-62E9ED103B48}"/>
              </a:ext>
            </a:extLst>
          </p:cNvPr>
          <p:cNvSpPr/>
          <p:nvPr/>
        </p:nvSpPr>
        <p:spPr>
          <a:xfrm>
            <a:off x="5913120" y="769620"/>
            <a:ext cx="5981700" cy="27573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11 классы 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– по единой проверочной работе по социально – гуманитарным предметам </a:t>
            </a:r>
            <a:r>
              <a:rPr lang="ru-RU" sz="2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в компьютерной форме 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(работа включает задания по предметам «География», «История», «Обществознание»). По остальным предметам ВПР в 11 классах в ОО, включенных в выборку, проводятся в режиме апробации.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F384467-FF55-F840-6571-2E16668D6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163286"/>
            <a:ext cx="11338560" cy="583474"/>
          </a:xfrm>
        </p:spPr>
        <p:txBody>
          <a:bodyPr>
            <a:normAutofit/>
          </a:bodyPr>
          <a:lstStyle/>
          <a:p>
            <a:r>
              <a:rPr lang="ru-RU" sz="1800" dirty="0"/>
              <a:t>ОРГАНИЗАЦИЯ ВЫБОРОЧНОГО ПРОВЕДЕНИЯ ВПР С КОНТРОЛЕМ ОБЪЕКТИВНОСТИ РЕЗУЛЬТАТОВ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910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014AD-40D6-32D4-90FE-0CC11B59E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C33B1E-691C-2692-2541-687F9D09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0486"/>
            <a:ext cx="11795759" cy="861774"/>
          </a:xfrm>
        </p:spPr>
        <p:txBody>
          <a:bodyPr/>
          <a:lstStyle/>
          <a:p>
            <a:r>
              <a:rPr lang="ru-RU" sz="2800" dirty="0"/>
              <a:t>Организация выборочного проведения ВПР </a:t>
            </a:r>
            <a:br>
              <a:rPr lang="ru-RU" sz="2800" dirty="0"/>
            </a:br>
            <a:r>
              <a:rPr lang="ru-RU" sz="2800" dirty="0"/>
              <a:t>с контролем объективности результатов</a:t>
            </a:r>
            <a:endParaRPr lang="en-US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4C34AE-A52A-A7DF-6DD7-A439DBC77F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2240282"/>
            <a:ext cx="4770120" cy="960119"/>
          </a:xfrm>
        </p:spPr>
        <p:txBody>
          <a:bodyPr/>
          <a:lstStyle/>
          <a:p>
            <a:r>
              <a:rPr lang="ru-RU" b="1" dirty="0"/>
              <a:t>Формирование списка участников:</a:t>
            </a:r>
          </a:p>
          <a:p>
            <a:pPr marL="342900" indent="-342900" algn="l">
              <a:buAutoNum type="arabicPeriod"/>
            </a:pPr>
            <a:r>
              <a:rPr lang="ru-RU" dirty="0"/>
              <a:t>Согласование списка ОО – участников.</a:t>
            </a:r>
          </a:p>
          <a:p>
            <a:pPr marL="342900" indent="-342900" algn="l">
              <a:buAutoNum type="arabicPeriod"/>
            </a:pPr>
            <a:r>
              <a:rPr lang="ru-RU" dirty="0"/>
              <a:t>Сбор списка обучающихся.</a:t>
            </a:r>
            <a:endParaRPr lang="en-US" dirty="0"/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A09C32E0-AA16-B281-D3A3-5A05064A4B34}"/>
              </a:ext>
            </a:extLst>
          </p:cNvPr>
          <p:cNvSpPr txBox="1">
            <a:spLocks/>
          </p:cNvSpPr>
          <p:nvPr/>
        </p:nvSpPr>
        <p:spPr>
          <a:xfrm>
            <a:off x="228601" y="3200401"/>
            <a:ext cx="11399520" cy="281940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latin typeface="Calibri" panose="020F0502020204030204" pitchFamily="34" charset="0"/>
              </a:rPr>
              <a:t>если в каждой параллели (4, 5 и 6 классов) более 30 человек, то отбирается 30 обучающихся, если в параллели менее 30 человек – в выборку включаются все обучающиеся параллели.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latin typeface="Calibri" panose="020F0502020204030204" pitchFamily="34" charset="0"/>
              </a:rPr>
              <a:t>если в параллели 11 классов более 25 человек, то отбирается 25 обучающихся, если в параллели менее 25 человек – в выборку включаются все обучающиеся параллели. 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ru-RU" sz="1800" b="0" i="0" u="none" strike="noStrike" baseline="0" dirty="0">
                <a:latin typeface="Calibri" panose="020F0502020204030204" pitchFamily="34" charset="0"/>
              </a:rPr>
              <a:t>3. Сбор расписания проведения ЕПР (информацию заполняют Региональные координаторы). </a:t>
            </a:r>
          </a:p>
          <a:p>
            <a:pPr algn="l"/>
            <a:r>
              <a:rPr lang="ru-RU" sz="1800" b="0" i="0" u="none" strike="noStrike" baseline="0" dirty="0">
                <a:latin typeface="Calibri" panose="020F0502020204030204" pitchFamily="34" charset="0"/>
              </a:rPr>
              <a:t>4. Предоставление итогового списка обучающихся, которые были отобраны для участия. </a:t>
            </a:r>
          </a:p>
          <a:p>
            <a:pPr algn="l"/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2B7B76B-52AB-0737-C332-6D1AEE10B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60295"/>
              </p:ext>
            </p:extLst>
          </p:nvPr>
        </p:nvGraphicFramePr>
        <p:xfrm>
          <a:off x="5379721" y="1169183"/>
          <a:ext cx="6248400" cy="21421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91641">
                  <a:extLst>
                    <a:ext uri="{9D8B030D-6E8A-4147-A177-3AD203B41FA5}">
                      <a16:colId xmlns:a16="http://schemas.microsoft.com/office/drawing/2014/main" val="2024880291"/>
                    </a:ext>
                  </a:extLst>
                </a:gridCol>
                <a:gridCol w="2473959">
                  <a:extLst>
                    <a:ext uri="{9D8B030D-6E8A-4147-A177-3AD203B41FA5}">
                      <a16:colId xmlns:a16="http://schemas.microsoft.com/office/drawing/2014/main" val="20199592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4084563883"/>
                    </a:ext>
                  </a:extLst>
                </a:gridCol>
              </a:tblGrid>
              <a:tr h="801077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Пол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Ф.И.О. обучающегося (инициалы)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Дата рождения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272784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Мужской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А.А.А.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11.09.2006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5123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Женский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Б.Д.С.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16.03.2006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79188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Мужской 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Ж.С.Н.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19.09.2006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653646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Женский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И.Е.А.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17.07.2006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0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2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9B882-4938-EE72-23E3-ABBF48EB7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C82E61-2604-1F47-8D20-11547CAE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ru-RU" sz="3600" dirty="0"/>
              <a:t>ВСЕРОССИЙСКИЕ ПРОВЕРОЧНЫЕ РАБОТЫ</a:t>
            </a:r>
            <a:endParaRPr lang="en-US" sz="3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D1D0988-44E8-3B27-17E1-FAB69AE219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667999" cy="1325878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b="1" i="0" u="none" strike="noStrike" baseline="0" dirty="0">
                <a:solidFill>
                  <a:srgbClr val="006FC0"/>
                </a:solidFill>
                <a:latin typeface="Times New Roman" panose="02020603050405020304" pitchFamily="18" charset="0"/>
              </a:rPr>
              <a:t>Обработка результатов </a:t>
            </a:r>
            <a:endParaRPr lang="ru-RU" sz="2400" b="0" i="0" u="none" strike="noStrike" baseline="0" dirty="0">
              <a:solidFill>
                <a:srgbClr val="006FC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b="1" i="0" u="none" strike="noStrike" baseline="0" dirty="0">
                <a:solidFill>
                  <a:srgbClr val="006FC0"/>
                </a:solidFill>
                <a:latin typeface="Times New Roman" panose="02020603050405020304" pitchFamily="18" charset="0"/>
              </a:rPr>
              <a:t>Формирование статистических отчетов </a:t>
            </a:r>
            <a:endParaRPr lang="en-US" alt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9F8AB-027E-12E9-6E37-D08DDD1183B9}"/>
              </a:ext>
            </a:extLst>
          </p:cNvPr>
          <p:cNvSpPr txBox="1"/>
          <p:nvPr/>
        </p:nvSpPr>
        <p:spPr>
          <a:xfrm>
            <a:off x="669471" y="2971800"/>
            <a:ext cx="11038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Проводится </a:t>
            </a:r>
            <a:r>
              <a:rPr lang="ru-RU" b="1" dirty="0">
                <a:solidFill>
                  <a:schemeClr val="bg1"/>
                </a:solidFill>
              </a:rPr>
              <a:t>обработка результатов </a:t>
            </a:r>
            <a:r>
              <a:rPr lang="ru-RU" dirty="0">
                <a:solidFill>
                  <a:schemeClr val="bg1"/>
                </a:solidFill>
              </a:rPr>
              <a:t>участников ВПР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После обработки результатов формируется </a:t>
            </a:r>
            <a:r>
              <a:rPr lang="ru-RU" b="1" dirty="0">
                <a:solidFill>
                  <a:schemeClr val="bg1"/>
                </a:solidFill>
              </a:rPr>
              <a:t>сводная статистика</a:t>
            </a:r>
            <a:r>
              <a:rPr lang="ru-RU" dirty="0">
                <a:solidFill>
                  <a:schemeClr val="bg1"/>
                </a:solidFill>
              </a:rPr>
              <a:t>, включающая процент выполнения по заданиям и распределение участников (в процентах) по отметкам по ОО, муниципалитетам, регионам и Российской Федерации в целом по каждому виду ВПР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С использованием ФИС ОКО формируются </a:t>
            </a:r>
            <a:r>
              <a:rPr lang="ru-RU" b="1" dirty="0">
                <a:solidFill>
                  <a:schemeClr val="bg1"/>
                </a:solidFill>
              </a:rPr>
              <a:t>статистические отчеты для ОО </a:t>
            </a:r>
            <a:r>
              <a:rPr lang="ru-RU" dirty="0">
                <a:solidFill>
                  <a:schemeClr val="bg1"/>
                </a:solidFill>
              </a:rPr>
              <a:t>(включающие результаты выполнения каждого участника) и координаторов на муниципальном, региональном и федеральном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54716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75F4E-EF94-89D8-E2B3-BB5C8AED7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365BAC-716B-3A8A-5DD4-B344B400B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443"/>
            <a:ext cx="10789920" cy="6251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ПОЛУЧЕНИЕ РЕЗУЛЬТАТОВ</a:t>
            </a:r>
            <a:endParaRPr lang="en-US" dirty="0"/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FF0D3012-EF8B-3847-DC21-53C70D48B10A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762000" y="1289958"/>
            <a:ext cx="5334000" cy="843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altLang="en-US" dirty="0"/>
              <a:t>ОО, загрузившие формы сбора результатов:</a:t>
            </a:r>
            <a:endParaRPr lang="en-US" altLang="en-US" dirty="0"/>
          </a:p>
          <a:p>
            <a:pPr marL="0" lvl="1" indent="0">
              <a:buNone/>
            </a:pPr>
            <a:r>
              <a:rPr lang="ru-RU" altLang="en-US" b="1" dirty="0">
                <a:solidFill>
                  <a:schemeClr val="accent1"/>
                </a:solidFill>
              </a:rPr>
              <a:t>ПЕРВАЯ ВОЛНА</a:t>
            </a:r>
          </a:p>
          <a:p>
            <a:pPr marL="0" lvl="1" indent="0">
              <a:buNone/>
            </a:pPr>
            <a:endParaRPr lang="en-US" altLang="en-US" b="1" dirty="0">
              <a:solidFill>
                <a:schemeClr val="accent1"/>
              </a:solidFill>
            </a:endParaRPr>
          </a:p>
          <a:p>
            <a:pPr marL="0" lvl="1" indent="0">
              <a:buNone/>
            </a:pPr>
            <a:endParaRPr lang="ru-RU" altLang="en-US" b="1" dirty="0">
              <a:solidFill>
                <a:schemeClr val="accent1"/>
              </a:solidFill>
            </a:endParaRPr>
          </a:p>
          <a:p>
            <a:pPr marL="0" lvl="1" indent="0">
              <a:buNone/>
            </a:pPr>
            <a:endParaRPr lang="ru-RU" altLang="en-US" b="1" dirty="0">
              <a:solidFill>
                <a:schemeClr val="accent1"/>
              </a:solidFill>
            </a:endParaRPr>
          </a:p>
          <a:p>
            <a:endParaRPr lang="en-US" altLang="en-US" dirty="0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B640144F-78C3-2559-0CC9-06B8B83DA2B4}"/>
              </a:ext>
            </a:extLst>
          </p:cNvPr>
          <p:cNvSpPr/>
          <p:nvPr/>
        </p:nvSpPr>
        <p:spPr>
          <a:xfrm>
            <a:off x="514350" y="2255837"/>
            <a:ext cx="11266713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до 27 апреля 2024 года (до 23:00 </a:t>
            </a:r>
            <a:r>
              <a:rPr lang="ru-RU" sz="18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</a:rPr>
              <a:t>мск</a:t>
            </a:r>
            <a:r>
              <a:rPr lang="ru-RU" sz="1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), начнут получать результаты с 15 мая 2024 года. В статистике по муниципалитету, региону, Российской Федерации будут отражены результаты за период с 19 марта по 27 апреля 2024 г. Участники компьютерной формы проведения ВПР получат результаты в первой волне.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321367B-CDE4-1A3E-EA49-10D32F7D529F}"/>
              </a:ext>
            </a:extLst>
          </p:cNvPr>
          <p:cNvSpPr/>
          <p:nvPr/>
        </p:nvSpPr>
        <p:spPr>
          <a:xfrm>
            <a:off x="514350" y="4105863"/>
            <a:ext cx="11266714" cy="14621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с 27 апреля 2024 года (после 23:00 </a:t>
            </a:r>
            <a:r>
              <a:rPr lang="ru-RU" sz="18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</a:rPr>
              <a:t>мск</a:t>
            </a:r>
            <a:r>
              <a:rPr lang="ru-RU" sz="1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) до 21 мая 2024 года, начнут получать результаты с 4 июня 2024 года. </a:t>
            </a:r>
          </a:p>
          <a:p>
            <a:r>
              <a:rPr lang="ru-RU" sz="1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В статистике по муниципалитету, региону, Российской Федерации будут отражены результаты за весь период проведения работ, т.е. все загруженные результаты с 19 марта по 21 мая 2024 г.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F2B9659-0A04-BFCA-A925-DC6DAB55A170}"/>
              </a:ext>
            </a:extLst>
          </p:cNvPr>
          <p:cNvSpPr txBox="1">
            <a:spLocks noChangeArrowheads="1"/>
          </p:cNvSpPr>
          <p:nvPr/>
        </p:nvSpPr>
        <p:spPr>
          <a:xfrm>
            <a:off x="761455" y="3520756"/>
            <a:ext cx="5334000" cy="528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altLang="en-US" b="1" dirty="0">
                <a:solidFill>
                  <a:schemeClr val="accent1"/>
                </a:solidFill>
              </a:rPr>
              <a:t>ВТОРАЯ ВОЛНА</a:t>
            </a: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b="1" dirty="0">
              <a:solidFill>
                <a:schemeClr val="accent1"/>
              </a:solidFill>
            </a:endParaRP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altLang="en-US" b="1" dirty="0">
              <a:solidFill>
                <a:schemeClr val="accent1"/>
              </a:solidFill>
            </a:endParaRP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altLang="en-US" b="1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64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A3E19-238B-3D6D-E14F-714A61E17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B0231F-7E79-F992-7FB6-0A270E8F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3" y="289241"/>
            <a:ext cx="6931298" cy="1189037"/>
          </a:xfrm>
        </p:spPr>
        <p:txBody>
          <a:bodyPr>
            <a:normAutofit/>
          </a:bodyPr>
          <a:lstStyle/>
          <a:p>
            <a:r>
              <a:rPr lang="ru-RU" sz="3200" dirty="0"/>
              <a:t>Общие положения </a:t>
            </a:r>
            <a:br>
              <a:rPr lang="ru-RU" sz="3200" dirty="0"/>
            </a:br>
            <a:r>
              <a:rPr lang="ru-RU" sz="3200" dirty="0"/>
              <a:t>Порядка проведения ВПР 2024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784A-96D6-1AFB-5BD7-42EF37990A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/>
          <a:lstStyle/>
          <a:p>
            <a:endParaRPr lang="en-US" dirty="0"/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Порядком проведения ВПР не предусмотрено обязательное выполнение работы в другой день, если в день проведения ВПР обучающийся отсутствовал по какой-либо причине. Также не предусмотрено повторное выполнение проверочной работы.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07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DBDED-39FA-1971-10F9-DDA330433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77A957-F682-5199-8161-38423EBD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7" y="160055"/>
            <a:ext cx="11650436" cy="615553"/>
          </a:xfrm>
        </p:spPr>
        <p:txBody>
          <a:bodyPr/>
          <a:lstStyle/>
          <a:p>
            <a:r>
              <a:rPr lang="ru-RU" dirty="0"/>
              <a:t>Количество заявок на участие в ВПР 2024</a:t>
            </a:r>
            <a:endParaRPr lang="en-US" dirty="0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F1C7ACD4-CCB0-1039-AD92-1927578017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816867"/>
              </p:ext>
            </p:extLst>
          </p:nvPr>
        </p:nvGraphicFramePr>
        <p:xfrm>
          <a:off x="676274" y="1143000"/>
          <a:ext cx="5581650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A8800B0-6CA4-F2B0-C31E-691B1C6203CC}"/>
              </a:ext>
            </a:extLst>
          </p:cNvPr>
          <p:cNvSpPr txBox="1"/>
          <p:nvPr/>
        </p:nvSpPr>
        <p:spPr>
          <a:xfrm>
            <a:off x="4774405" y="895350"/>
            <a:ext cx="1595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>
                <a:solidFill>
                  <a:srgbClr val="FF26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+30 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404E74A9-6181-441C-9C43-A3D72FB58C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128272"/>
              </p:ext>
            </p:extLst>
          </p:nvPr>
        </p:nvGraphicFramePr>
        <p:xfrm>
          <a:off x="6677025" y="1104815"/>
          <a:ext cx="4838701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BEE0C13-262A-4E64-5A07-AA4BBF2D7B04}"/>
              </a:ext>
            </a:extLst>
          </p:cNvPr>
          <p:cNvSpPr txBox="1"/>
          <p:nvPr/>
        </p:nvSpPr>
        <p:spPr>
          <a:xfrm>
            <a:off x="10453688" y="1110198"/>
            <a:ext cx="1285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rgbClr val="FF262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+7 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8D2E3300-A159-6767-5937-171F663E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644671"/>
              </p:ext>
            </p:extLst>
          </p:nvPr>
        </p:nvGraphicFramePr>
        <p:xfrm>
          <a:off x="6677025" y="3539073"/>
          <a:ext cx="4838701" cy="242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541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5A8ACB1-6D36-496B-91DD-D1C3128C1C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51" y="1783080"/>
            <a:ext cx="6704149" cy="4114800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об участии в ВПР обучающихся с ограниченными возможностями здоровья принимает ОО по согласованию с родителями (законными представителями) обучающегося с учетом того, что контрольные измерительные материалы для проведения проверочных работ составлены по программам начального общего, основного общего и/или среднего общего образования. </a:t>
            </a:r>
            <a:endParaRPr lang="en-US" sz="2000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4A8C1A7-7031-9FD6-7337-F42732A8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51" y="487363"/>
            <a:ext cx="6704149" cy="1189037"/>
          </a:xfrm>
        </p:spPr>
        <p:txBody>
          <a:bodyPr>
            <a:normAutofit/>
          </a:bodyPr>
          <a:lstStyle/>
          <a:p>
            <a:r>
              <a:rPr lang="ru-RU" sz="3200" dirty="0"/>
              <a:t>Общие положения </a:t>
            </a:r>
            <a:br>
              <a:rPr lang="ru-RU" sz="3200" dirty="0"/>
            </a:br>
            <a:r>
              <a:rPr lang="ru-RU" sz="3200" dirty="0"/>
              <a:t>Порядка проведения ВПР 2024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066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BE902-A4F2-7D3C-7A8A-96448EA58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598E11-9B86-73D4-E638-9484B237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3" y="289241"/>
            <a:ext cx="6931298" cy="1189037"/>
          </a:xfrm>
        </p:spPr>
        <p:txBody>
          <a:bodyPr>
            <a:normAutofit/>
          </a:bodyPr>
          <a:lstStyle/>
          <a:p>
            <a:r>
              <a:rPr lang="ru-RU" sz="3200" dirty="0"/>
              <a:t>Общие положения </a:t>
            </a:r>
            <a:br>
              <a:rPr lang="ru-RU" sz="3200" dirty="0"/>
            </a:br>
            <a:r>
              <a:rPr lang="ru-RU" sz="3200" dirty="0"/>
              <a:t>Порядка проведения ВПР 2024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96BD-78AC-2100-93AB-5B97A09685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/>
          <a:lstStyle/>
          <a:p>
            <a:endParaRPr lang="en-US" dirty="0"/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о выставлении отметок обучающимся по результатам ВПР и иных формах использования результатов ВПР в рамках образовательного процесса </a:t>
            </a:r>
            <a:r>
              <a:rPr lang="ru-RU" sz="2000" i="0" u="none" strike="noStrike" baseline="0" dirty="0">
                <a:latin typeface="Times New Roman" panose="02020603050405020304" pitchFamily="18" charset="0"/>
              </a:rPr>
              <a:t>принимает ОО в соответствии с установленной действующим законодательством Российской Федерации в сфере образования компетенцией. </a:t>
            </a:r>
            <a:endParaRPr lang="ru-RU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7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FBF03-2611-43F3-02F3-3756BB827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966AE9-3BAC-4EC6-90AD-24AC559EAF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51" y="1783080"/>
            <a:ext cx="6704149" cy="3048000"/>
          </a:xfrm>
        </p:spPr>
        <p:txBody>
          <a:bodyPr/>
          <a:lstStyle/>
          <a:p>
            <a:pPr algn="l"/>
            <a:endParaRPr lang="ru-RU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4 классах по предмету «Русский язык» диктовать текст диктанта может только учитель начальных классов или учитель русского языка и литературы из основной школы, имеющий соответствующие навыки и владеющий методикой проведения диктанта в начальной школе. Привлечение к проведению диктанта учителей по другим предметам из основной школы, а также иных работников ОО не допускается.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3FCF5E2-3061-8E4D-F091-352FBAB7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51" y="487363"/>
            <a:ext cx="6704149" cy="118903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Общие положения 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Порядка проведения ВПР 2024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9494E-172E-E975-1A00-4EE85CC39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C8DE296-75EF-04CD-829F-886ECD348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6320" y="1554480"/>
            <a:ext cx="7155180" cy="3688080"/>
          </a:xfrm>
          <a:effectLst/>
        </p:spPr>
        <p:txBody>
          <a:bodyPr anchor="ctr">
            <a:noAutofit/>
          </a:bodyPr>
          <a:lstStyle/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 рекомендуется привлекать учителей к заполнению электронных форм сбора результатов. Формы сбора результатов заполняет и загружает в Федеральную информационную систему оценки качества образования (далее – ФИС ОКО) ответственный организатор ОО (при необходимости с помощью технического специалиста). </a:t>
            </a:r>
            <a:endParaRPr lang="en-US" altLang="en-US" sz="2000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60268E7-B8A2-66EA-ECED-AD95B9DC8E7B}"/>
              </a:ext>
            </a:extLst>
          </p:cNvPr>
          <p:cNvSpPr txBox="1">
            <a:spLocks/>
          </p:cNvSpPr>
          <p:nvPr/>
        </p:nvSpPr>
        <p:spPr>
          <a:xfrm>
            <a:off x="4955903" y="365443"/>
            <a:ext cx="6931298" cy="11890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</a:rPr>
              <a:t>Общие положения 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Порядка проведения ВПР 2024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5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C93D0-9FC3-E223-8A24-A0B36DFBA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2C9A9F-5FA8-FE7F-4B67-22F70BD425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51" y="1783080"/>
            <a:ext cx="6704149" cy="3048000"/>
          </a:xfrm>
        </p:spPr>
        <p:txBody>
          <a:bodyPr/>
          <a:lstStyle/>
          <a:p>
            <a:pPr algn="l"/>
            <a:endParaRPr lang="ru-RU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Каждому участнику выдается один и тот же код на все работы (в 4–8 классах – пятизначный код, в 11 классах – четырехзначный код). Каждый код является уникальным и используется во всей ОО только для одного обучающегося.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610A9D7-43AA-4137-7E3C-79702A58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51" y="487363"/>
            <a:ext cx="6704149" cy="118903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Общие положения 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Порядка проведения ВПР 2024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4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1C166-2D4A-BA7F-24C0-83471CBA2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06A0839-2D19-0F3A-80BF-9563C0D28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6320" y="1554480"/>
            <a:ext cx="7155180" cy="3688080"/>
          </a:xfrm>
          <a:effectLst/>
        </p:spPr>
        <p:txBody>
          <a:bodyPr anchor="ctr">
            <a:noAutofit/>
          </a:bodyPr>
          <a:lstStyle/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6–8 классов информация о распределении конкретных учебных предметов на основе случайного выбора по конкретным классам будет предоставляться ОО не ранее чем за семь дней до дня проведения в ЛК ФИС ОКО, в соответствии с расписанием, полученным от ОО, согласно плану-графику проведения ВПР. Распределение предметов на основе случайного выбора осуществляет федеральный организатор. </a:t>
            </a:r>
            <a:endParaRPr lang="en-US" altLang="en-US" sz="2000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8AEE7824-822E-E3BE-A9FF-1A32F6FB0CB9}"/>
              </a:ext>
            </a:extLst>
          </p:cNvPr>
          <p:cNvSpPr txBox="1">
            <a:spLocks/>
          </p:cNvSpPr>
          <p:nvPr/>
        </p:nvSpPr>
        <p:spPr>
          <a:xfrm>
            <a:off x="4955903" y="365443"/>
            <a:ext cx="6931298" cy="11890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</a:rPr>
              <a:t>Общие положения 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Порядка проведения ВПР 2024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0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DF37C-C48D-18A3-AB87-8D1251986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CE031-2761-FFD2-10E3-B1F4EB628B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685800"/>
            <a:ext cx="6477000" cy="5608320"/>
          </a:xfrm>
        </p:spPr>
        <p:txBody>
          <a:bodyPr/>
          <a:lstStyle/>
          <a:p>
            <a:endParaRPr lang="en-US" dirty="0"/>
          </a:p>
          <a:p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Каждой ОО предоставляется два варианта работы (первый и второй), которые необходимо распечатать по количеству участников, заранее распределенных по вариантам. Варианты ВПР печатаются на всех участников с соблюдением условий конфиденциальности. В 4 классах по предмету «Русский язык» формат печати – А4, печать чёрно-белая, односторонняя. По всем предметам в 4-8 и 11 классах формат печати – А4, печать чёрно-белая, допускается печать на обеих сторонах листа. Не допускается печать двух страниц на одну сторону листа А4.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1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1919D-E488-C439-290B-89058DD7C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E10774-52EA-0D3A-589B-B5B4285375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51" y="1767840"/>
            <a:ext cx="6704149" cy="3063240"/>
          </a:xfrm>
        </p:spPr>
        <p:txBody>
          <a:bodyPr/>
          <a:lstStyle/>
          <a:p>
            <a:pPr algn="l"/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Организатор в аудитории проверяет, чтобы каждый участник записал выданный ему код в специально отведенное поле в верхней правой части </a:t>
            </a:r>
            <a:r>
              <a:rPr lang="ru-RU" sz="200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КАЖДОГО</a:t>
            </a:r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листа с заданиями. </a:t>
            </a:r>
          </a:p>
        </p:txBody>
      </p:sp>
    </p:spTree>
    <p:extLst>
      <p:ext uri="{BB962C8B-B14F-4D97-AF65-F5344CB8AC3E}">
        <p14:creationId xmlns:p14="http://schemas.microsoft.com/office/powerpoint/2010/main" val="145502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F1A7C-FE2D-6519-F3E4-167847004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3820-85F6-A71A-2625-A37068B36A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Хранение работ участников рекомендуется обеспечить до окончания ВПР (до получения результатов). ОИВ может принять решение об ином сроке хранения работ участников ВПР. </a:t>
            </a:r>
          </a:p>
        </p:txBody>
      </p:sp>
    </p:spTree>
    <p:extLst>
      <p:ext uri="{BB962C8B-B14F-4D97-AF65-F5344CB8AC3E}">
        <p14:creationId xmlns:p14="http://schemas.microsoft.com/office/powerpoint/2010/main" val="375290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C5748-7D01-002F-9EFA-7ED769973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93080B-8114-14B6-B056-6B788F0832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51" y="1767840"/>
            <a:ext cx="6704149" cy="3063240"/>
          </a:xfrm>
        </p:spPr>
        <p:txBody>
          <a:bodyPr/>
          <a:lstStyle/>
          <a:p>
            <a:pPr algn="l"/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Муниципальный и школьный координатор ежедневно проверяют обновление публикаций в личных кабинетах ФИС ОКО</a:t>
            </a:r>
          </a:p>
        </p:txBody>
      </p:sp>
    </p:spTree>
    <p:extLst>
      <p:ext uri="{BB962C8B-B14F-4D97-AF65-F5344CB8AC3E}">
        <p14:creationId xmlns:p14="http://schemas.microsoft.com/office/powerpoint/2010/main" val="297795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258762"/>
            <a:ext cx="7056120" cy="716598"/>
          </a:xfrm>
        </p:spPr>
        <p:txBody>
          <a:bodyPr/>
          <a:lstStyle/>
          <a:p>
            <a:r>
              <a:rPr lang="ru-RU" sz="3600" dirty="0"/>
              <a:t>Нормативно-правовая база</a:t>
            </a:r>
            <a:endParaRPr lang="en-US" sz="36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920" y="975360"/>
            <a:ext cx="7330440" cy="3931920"/>
          </a:xfrm>
        </p:spPr>
        <p:txBody>
          <a:bodyPr/>
          <a:lstStyle/>
          <a:p>
            <a:r>
              <a:rPr lang="ru-RU" dirty="0"/>
              <a:t>ФЕДЕРАЛЬНЫЙ УРОВЕНЬ</a:t>
            </a:r>
            <a:endParaRPr lang="en-US" dirty="0"/>
          </a:p>
          <a:p>
            <a:pPr lvl="1"/>
            <a:r>
              <a:rPr lang="ru-RU" altLang="en-US" sz="1600" dirty="0"/>
              <a:t>Приказ Рособрнадзора от 21.12.2023 № 2160 "О проведении Федеральной службой по надзору в сфере образования и науки мониторинга качества подготовки обучающихся общеобразовательных организаций в форме всероссийских проверочных работ в 2024 году"</a:t>
            </a:r>
          </a:p>
          <a:p>
            <a:pPr lvl="1"/>
            <a:r>
              <a:rPr lang="ru-RU" altLang="en-US" sz="1600" dirty="0"/>
              <a:t>Письмо Рособрнадзора от 05.02.2024 №02-14 "О проведении ВПР в 2024 году"</a:t>
            </a:r>
          </a:p>
          <a:p>
            <a:pPr lvl="1"/>
            <a:r>
              <a:rPr lang="ru-RU" altLang="en-US" sz="1600" dirty="0"/>
              <a:t>Порядок проведения всероссийских проверочных работ в 2024 году;</a:t>
            </a:r>
          </a:p>
          <a:p>
            <a:pPr lvl="1"/>
            <a:r>
              <a:rPr lang="ru-RU" altLang="en-US" sz="1600" dirty="0"/>
              <a:t>План-график проведения всероссийских проверочных работ в 2024 году.</a:t>
            </a:r>
          </a:p>
          <a:p>
            <a:endParaRPr lang="ru-RU" altLang="en-US" dirty="0"/>
          </a:p>
          <a:p>
            <a:r>
              <a:rPr lang="ru-RU" altLang="en-US" dirty="0"/>
              <a:t>РЕГИОНАЛЬНЫЙ УРОВЕНЬ</a:t>
            </a:r>
            <a:endParaRPr lang="en-US" altLang="en-US" dirty="0"/>
          </a:p>
          <a:p>
            <a:pPr marL="0" lvl="1" indent="0" algn="just">
              <a:buNone/>
            </a:pPr>
            <a:r>
              <a:rPr lang="ru-RU" altLang="en-US" sz="1600" dirty="0"/>
              <a:t>Приказ Министерства образования и науки ЧР от 09.02.2024 года </a:t>
            </a:r>
          </a:p>
          <a:p>
            <a:pPr marL="0" lvl="1" indent="0" algn="just">
              <a:buNone/>
            </a:pPr>
            <a:r>
              <a:rPr lang="ru-RU" altLang="en-US" sz="1600" dirty="0"/>
              <a:t>№ 128-п "О проведении мониторинга качества подготовки обучающихся </a:t>
            </a:r>
          </a:p>
          <a:p>
            <a:pPr marL="0" lvl="1" indent="0" algn="just">
              <a:buNone/>
            </a:pPr>
            <a:r>
              <a:rPr lang="ru-RU" altLang="en-US" sz="1600" dirty="0"/>
              <a:t>общеобразовательных организаций Чеченской Республики в форме </a:t>
            </a:r>
          </a:p>
          <a:p>
            <a:pPr marL="0" lvl="1" indent="0" algn="just">
              <a:buNone/>
            </a:pPr>
            <a:r>
              <a:rPr lang="ru-RU" altLang="en-US" sz="1600" dirty="0"/>
              <a:t>всероссийских проверочных работ в 2024 году</a:t>
            </a:r>
            <a:r>
              <a:rPr lang="ru-RU" altLang="en-US" dirty="0"/>
              <a:t>"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F1A7C-FE2D-6519-F3E4-167847004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3820-85F6-A71A-2625-A37068B36A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33068" y="2028825"/>
            <a:ext cx="6477000" cy="1314450"/>
          </a:xfrm>
        </p:spPr>
        <p:txBody>
          <a:bodyPr/>
          <a:lstStyle/>
          <a:p>
            <a:r>
              <a:rPr lang="ru-RU" sz="2000" dirty="0"/>
              <a:t>26 февраля 2024 года будут заменены старые пароли на новые, и ОО не смогут зайти в ЛК по старым паролям.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432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8407D-7731-FD31-C3F9-CB5F38883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5C4431-4EEB-2598-E570-695204A3D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ru-RU" dirty="0"/>
              <a:t>Техническая поддержка 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363CE1-C3B6-B53A-C733-EAE9934C8B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432562"/>
            <a:ext cx="10988040" cy="3794758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К</a:t>
            </a:r>
            <a:r>
              <a:rPr lang="ru-RU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онсультирование региональных/муниципальных координаторов и ответственных организаторов ОО осуществляется по электронной почте технической поддержки </a:t>
            </a:r>
            <a:r>
              <a:rPr lang="ru-RU" sz="2000" i="0" u="none" strike="noStrike" baseline="0" dirty="0">
                <a:solidFill>
                  <a:srgbClr val="0000FF"/>
                </a:solidFill>
                <a:latin typeface="Calibri" panose="020F0502020204030204" pitchFamily="34" charset="0"/>
              </a:rPr>
              <a:t>vprhelp@fioco.ru </a:t>
            </a:r>
          </a:p>
          <a:p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К</a:t>
            </a:r>
            <a:r>
              <a:rPr lang="ru-RU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онсультирование в режиме вопрос-ответ через «Форум технической поддержки ВПР» в ФИС ОКО </a:t>
            </a:r>
          </a:p>
          <a:p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200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Техническая поддержка во время проведения ВПР работает круглосуточно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474F76-0AFF-592E-E04C-DD9C7181D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951307-BFEA-E9E3-3698-F7C17F88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301" y="1995467"/>
            <a:ext cx="9141397" cy="61555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3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35347"/>
            <a:ext cx="8837898" cy="615553"/>
          </a:xfrm>
        </p:spPr>
        <p:txBody>
          <a:bodyPr/>
          <a:lstStyle/>
          <a:p>
            <a:pPr algn="l"/>
            <a:r>
              <a:rPr lang="ru-RU" dirty="0"/>
              <a:t>Цели: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56359" y="1924723"/>
            <a:ext cx="10149841" cy="374455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развитие единого образовательного пространства в Российской Федерации;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мониторинг реализации федеральных государственных образовательных стандартов (ФГОС);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формирование единых ориентиров в оценке результатов обучения, единых стандартизированных подходов к оцениванию образовательных достижений обучающихся;</a:t>
            </a:r>
          </a:p>
          <a:p>
            <a:pPr algn="l"/>
            <a:endParaRPr lang="ru-RU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1" dirty="0"/>
              <a:t>совершенствование преподавания учебных предметов и повышение качества образования.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52E0C-7FEB-1F68-77B1-91E5145D4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F74A48-1D19-0FEA-FEB0-2EA76D64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301" y="821987"/>
            <a:ext cx="9141397" cy="615553"/>
          </a:xfrm>
        </p:spPr>
        <p:txBody>
          <a:bodyPr/>
          <a:lstStyle/>
          <a:p>
            <a:r>
              <a:rPr lang="ru-RU" dirty="0"/>
              <a:t>Задачи ВПР: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E0AB14-5A56-91D8-241C-1F8A326CC5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2921" y="1924723"/>
            <a:ext cx="11003280" cy="374455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dirty="0"/>
              <a:t>Собрать достоверные данные о том, какой процент обучающихся  успешно осваивает программу;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dirty="0"/>
              <a:t>Выявить существующие проблемы для дальнейшей корректировки образовательной траектории, как для обучающихся, так и для педагогов;</a:t>
            </a:r>
          </a:p>
          <a:p>
            <a:pPr algn="l"/>
            <a:endParaRPr lang="ru-RU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dirty="0"/>
              <a:t>Стимулировать учителей и обучающихся к достижению более высоких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44582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DA996-BCFA-210B-4241-629B598F3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0A012-EB40-042A-BB11-291BECB59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7" y="253094"/>
            <a:ext cx="11650436" cy="522514"/>
          </a:xfrm>
        </p:spPr>
        <p:txBody>
          <a:bodyPr/>
          <a:lstStyle/>
          <a:p>
            <a:r>
              <a:rPr lang="ru-RU" dirty="0"/>
              <a:t>Специалисты, участвующие в проведении ВПР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922FE09-C225-19AD-8379-EC0AF6FD5E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4979" y="966541"/>
            <a:ext cx="5110842" cy="3891209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На уровне субъекта Российской Федерации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Региональный координатор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Муниципальные координаторы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Эксперты по проверке работ (в рамках выборочного проведения ВПР с контролем объективности результатов в 4-6 и 11 классах). </a:t>
            </a:r>
            <a:r>
              <a:rPr lang="ru-RU" sz="1800" b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Опыт преподавания соответствующего предмета у экспертов, участвующих в проверке, должен составлять </a:t>
            </a:r>
            <a:r>
              <a:rPr lang="ru-RU" sz="1800" b="1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не менее трех лет</a:t>
            </a:r>
            <a:r>
              <a:rPr lang="ru-RU" sz="1800" b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Независимые наблюдатели (в рамках выборочного проведения ВПР с контролем объективности результатов в 4-6 и 11 классах) 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8CFFEC2F-FBC3-0135-3D4C-172B7BB541B3}"/>
              </a:ext>
            </a:extLst>
          </p:cNvPr>
          <p:cNvSpPr txBox="1">
            <a:spLocks/>
          </p:cNvSpPr>
          <p:nvPr/>
        </p:nvSpPr>
        <p:spPr>
          <a:xfrm>
            <a:off x="6980464" y="966541"/>
            <a:ext cx="4898572" cy="3891209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На уровне образовательной организации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Ответственный организатор в образовательной организации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Организаторы в аудитории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Технический специалист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Эксперты по проверке работ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2CF1D0-F377-C66B-63BA-D30B3FA880D5}"/>
              </a:ext>
            </a:extLst>
          </p:cNvPr>
          <p:cNvSpPr txBox="1"/>
          <p:nvPr/>
        </p:nvSpPr>
        <p:spPr>
          <a:xfrm>
            <a:off x="816429" y="52578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Инструкции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по проведению ВПР для всех категорий специалистов, участвующих в подготовке и проведении ВПР, публикуются </a:t>
            </a:r>
            <a:r>
              <a:rPr lang="ru-RU" sz="18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</a:rPr>
              <a:t>в ЛК ФИС ОКО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0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ru-RU" dirty="0"/>
              <a:t>Участники ВПР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6A9FD9-630E-44B9-BED8-AFEA6C84A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036320"/>
            <a:ext cx="10667999" cy="4511040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4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предметам: «Русский язык», «Математика», «Окружающий мир» принимают участие все обучающиеся параллели.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предмету «Русский язык» части 1 и 2 проверочной работы рекомендуется выполнять в разные дни (2 часть выполняется на следующий день или через день).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Результаты учитываются, если выполнены обе части работы;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5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«Русский язык», «Математика», «История», «Биология» принимают участие все обучающиеся параллели;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6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«Русский язык», «Математика» принимают участие все обучающиеся параллели;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«История», «Биология», «География», «Обществознание» для каждого класса проводятся ВПР по двум предметам на основе случайного выбора;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BA1C3-5984-6647-000C-3F51B9E40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5D1F65-CA9C-5725-75A2-F46FAFF9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ru-RU" dirty="0"/>
              <a:t>Участники ВПР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241DF5-B7AC-8969-AFD7-7B3CD30F0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219200"/>
            <a:ext cx="10667999" cy="4328160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7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«Русский язык», «Математика» принимают участие все обучающиеся параллели;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«История», «Биология», «География», «Обществознание», «Физика» для каждого класса проводятся ВПР по двум предметам на основе случайного выбора;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8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«Русский язык», «Математика» принимают участие все обучающиеся параллели;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по предметам «История», «Биология», «География», «Обществознание», «Физика», «Химия» для каждого класса проводятся ВПР по двум предметам на основе случайного выбора; </a:t>
            </a:r>
          </a:p>
          <a:p>
            <a:r>
              <a:rPr lang="ru-RU" sz="2000" b="0" i="0" u="none" strike="noStrike" baseline="0" dirty="0">
                <a:latin typeface="Calibri" panose="020F0502020204030204" pitchFamily="34" charset="0"/>
              </a:rPr>
              <a:t>- </a:t>
            </a:r>
            <a:r>
              <a:rPr lang="ru-RU" sz="2000" b="1" i="0" u="none" strike="noStrike" baseline="0" dirty="0">
                <a:latin typeface="Calibri" panose="020F0502020204030204" pitchFamily="34" charset="0"/>
              </a:rPr>
              <a:t>в 7 и 8 классах </a:t>
            </a:r>
            <a:r>
              <a:rPr lang="ru-RU" sz="2000" b="0" i="0" u="none" strike="noStrike" baseline="0" dirty="0">
                <a:latin typeface="Calibri" panose="020F0502020204030204" pitchFamily="34" charset="0"/>
              </a:rPr>
              <a:t>с углубленным изучением предметов «Математика и/или «Физика» ВПР по данным предметам могут проводиться на углубленном уровне. </a:t>
            </a:r>
            <a:endParaRPr lang="ru-RU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D616F-6BD0-BDFE-0E29-6D3604292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3C0BB3-D28F-26C8-33D0-ED8EF716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365443"/>
            <a:ext cx="11643360" cy="518477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ВПР в 6-8 классах по предметам на основе случайного выбора</a:t>
            </a:r>
            <a:endParaRPr lang="en-US" sz="2800" dirty="0"/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EA3B462C-8C94-EA62-83E7-206CDF10A4F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472440" y="883920"/>
            <a:ext cx="11338560" cy="21450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2000" i="0" u="none" strike="noStrike" baseline="0" dirty="0">
                <a:latin typeface="Calibri" panose="020F0502020204030204" pitchFamily="34" charset="0"/>
              </a:rPr>
              <a:t>Для проведения ВПР по двум предметам на основе случайного выбора предметы распределяются по одному из каждой предметной области: </a:t>
            </a:r>
          </a:p>
          <a:p>
            <a:r>
              <a:rPr lang="ru-RU" sz="2000" i="0" u="none" strike="noStrike" baseline="0" dirty="0">
                <a:latin typeface="Calibri" panose="020F0502020204030204" pitchFamily="34" charset="0"/>
              </a:rPr>
              <a:t>общественно-научные предметы – «История», «Обществознание», «География»; </a:t>
            </a:r>
          </a:p>
          <a:p>
            <a:r>
              <a:rPr lang="ru-RU" sz="2000" i="0" u="none" strike="noStrike" baseline="0" dirty="0">
                <a:latin typeface="Calibri" panose="020F0502020204030204" pitchFamily="34" charset="0"/>
              </a:rPr>
              <a:t>естественно-научные предметы – «Физика», «Химия», «Биология». </a:t>
            </a:r>
          </a:p>
          <a:p>
            <a:r>
              <a:rPr lang="ru-RU" sz="2000" i="0" u="none" strike="noStrike" baseline="0" dirty="0">
                <a:latin typeface="Calibri" panose="020F0502020204030204" pitchFamily="34" charset="0"/>
              </a:rPr>
              <a:t>В 6 классах для равного количества предметов для распределения предмет «География» переносится в естественно-научную предметную область. </a:t>
            </a:r>
            <a:endParaRPr lang="en-US" altLang="en-US" sz="20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9E3F2A7-1BC9-61E7-F30A-CA84544C2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55960"/>
              </p:ext>
            </p:extLst>
          </p:nvPr>
        </p:nvGraphicFramePr>
        <p:xfrm>
          <a:off x="472440" y="3028950"/>
          <a:ext cx="1133856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1886384948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4288192238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1840409525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97536742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  <a:p>
                      <a:r>
                        <a:rPr lang="ru-RU" dirty="0"/>
                        <a:t>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53534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r>
                        <a:rPr lang="ru-RU" dirty="0"/>
                        <a:t>Общественно-научная 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«История»</a:t>
                      </a:r>
                    </a:p>
                    <a:p>
                      <a:r>
                        <a:rPr lang="ru-RU" dirty="0"/>
                        <a:t>«Обществознание»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«История»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«Обществознание»</a:t>
                      </a:r>
                    </a:p>
                    <a:p>
                      <a:r>
                        <a:rPr lang="ru-RU" dirty="0"/>
                        <a:t>«География»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«История»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«Обществознание»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«География»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83011"/>
                  </a:ext>
                </a:extLst>
              </a:tr>
              <a:tr h="1654629">
                <a:tc>
                  <a:txBody>
                    <a:bodyPr/>
                    <a:lstStyle/>
                    <a:p>
                      <a:r>
                        <a:rPr lang="ru-RU" dirty="0"/>
                        <a:t>Естественно-научная 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«Биология» </a:t>
                      </a:r>
                    </a:p>
                    <a:p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«География»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«Биология»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«Физика», в т.ч. с углубленным изучением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«Физика» в т.ч. с углубленным изучением;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«Химия»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«Биология»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44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5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23042"/>
      </a:accent1>
      <a:accent2>
        <a:srgbClr val="3578AF"/>
      </a:accent2>
      <a:accent3>
        <a:srgbClr val="C4C4C4"/>
      </a:accent3>
      <a:accent4>
        <a:srgbClr val="A80B22"/>
      </a:accent4>
      <a:accent5>
        <a:srgbClr val="E2E2E2"/>
      </a:accent5>
      <a:accent6>
        <a:srgbClr val="2A6187"/>
      </a:accent6>
      <a:hlink>
        <a:srgbClr val="0563C1"/>
      </a:hlink>
      <a:folHlink>
        <a:srgbClr val="954F72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er Template_Heritage Month Presentation" id="{910467CA-E581-43CB-A3F9-242953556B2E}" vid="{325629C9-8C54-4982-A5E7-91DBF3E63BF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4BC66-A771-492B-8E79-E3C5E33B7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3ACE82-BD1C-4CC4-B9C6-7097502B70B7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80AD4D6-2712-4EC3-A727-A5652AD67F9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Starter Template_Heritage Month Presentation</Template>
  <TotalTime>0</TotalTime>
  <Words>2291</Words>
  <Application>Microsoft Office PowerPoint</Application>
  <PresentationFormat>Широкоэкранный</PresentationFormat>
  <Paragraphs>261</Paragraphs>
  <Slides>32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Segoe UI</vt:lpstr>
      <vt:lpstr>Times New Roman</vt:lpstr>
      <vt:lpstr>Wingdings</vt:lpstr>
      <vt:lpstr>Office Theme</vt:lpstr>
      <vt:lpstr>Проведение всероссийских проверочных работ  в общеобразовательных организациях Чеченской Республики в 2024 году</vt:lpstr>
      <vt:lpstr>Количество заявок на участие в ВПР 2024</vt:lpstr>
      <vt:lpstr>Нормативно-правовая база</vt:lpstr>
      <vt:lpstr>Цели:</vt:lpstr>
      <vt:lpstr>Задачи ВПР:</vt:lpstr>
      <vt:lpstr>Специалисты, участвующие в проведении ВПР</vt:lpstr>
      <vt:lpstr>Участники ВПР</vt:lpstr>
      <vt:lpstr>Участники ВПР</vt:lpstr>
      <vt:lpstr>ВПР в 6-8 классах по предметам на основе случайного выбора</vt:lpstr>
      <vt:lpstr>Проведение ВПР в 4-8 и 11 классах </vt:lpstr>
      <vt:lpstr>Презентация PowerPoint</vt:lpstr>
      <vt:lpstr>Сроки проведения ВПР в 4-8 и 11 классах</vt:lpstr>
      <vt:lpstr>Проведение ВПР в компьютерной форме </vt:lpstr>
      <vt:lpstr>ВПР основные этапы проведения</vt:lpstr>
      <vt:lpstr>ОРГАНИЗАЦИЯ ВЫБОРОЧНОГО ПРОВЕДЕНИЯ ВПР С КОНТРОЛЕМ ОБЪЕКТИВНОСТИ РЕЗУЛЬТАТОВ </vt:lpstr>
      <vt:lpstr>Организация выборочного проведения ВПР  с контролем объективности результатов</vt:lpstr>
      <vt:lpstr>ВСЕРОССИЙСКИЕ ПРОВЕРОЧНЫЕ РАБОТЫ</vt:lpstr>
      <vt:lpstr>ПОЛУЧЕНИЕ РЕЗУЛЬТАТОВ</vt:lpstr>
      <vt:lpstr>Общие положения  Порядка проведения ВПР 2024</vt:lpstr>
      <vt:lpstr>Общие положения  Порядка проведения ВПР 2024</vt:lpstr>
      <vt:lpstr>Общие положения  Порядка проведения ВПР 2024</vt:lpstr>
      <vt:lpstr>Общие положения  Порядка проведения ВПР 2024</vt:lpstr>
      <vt:lpstr>Не рекомендуется привлекать учителей к заполнению электронных форм сбора результатов. Формы сбора результатов заполняет и загружает в Федеральную информационную систему оценки качества образования (далее – ФИС ОКО) ответственный организатор ОО (при необходимости с помощью технического специалиста). </vt:lpstr>
      <vt:lpstr>Общие положения  Порядка проведения ВПР 2024</vt:lpstr>
      <vt:lpstr>Для 6–8 классов информация о распределении конкретных учебных предметов на основе случайного выбора по конкретным классам будет предоставляться ОО не ранее чем за семь дней до дня проведения в ЛК ФИС ОКО, в соответствии с расписанием, полученным от ОО, согласно плану-графику проведения ВПР. Распределение предметов на основе случайного выбора осуществляет федеральный организатор.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Техническая поддержка </vt:lpstr>
      <vt:lpstr>Спасибо за внимание!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2021-02-18T07:10:18Z</dcterms:created>
  <dcterms:modified xsi:type="dcterms:W3CDTF">2024-02-19T22:13:50Z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